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6" r:id="rId2"/>
    <p:sldMasterId id="2147483674" r:id="rId3"/>
  </p:sldMasterIdLst>
  <p:notesMasterIdLst>
    <p:notesMasterId r:id="rId21"/>
  </p:notesMasterIdLst>
  <p:sldIdLst>
    <p:sldId id="329" r:id="rId4"/>
    <p:sldId id="389" r:id="rId5"/>
    <p:sldId id="331" r:id="rId6"/>
    <p:sldId id="387" r:id="rId7"/>
    <p:sldId id="388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386" r:id="rId20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stafa YAYLAK" initials="MY" lastIdx="2" clrIdx="0">
    <p:extLst>
      <p:ext uri="{19B8F6BF-5375-455C-9EA6-DF929625EA0E}">
        <p15:presenceInfo xmlns:p15="http://schemas.microsoft.com/office/powerpoint/2012/main" userId="S-1-5-21-606747145-725345543-1801674531-65650" providerId="AD"/>
      </p:ext>
    </p:extLst>
  </p:cmAuthor>
  <p:cmAuthor id="2" name="Ayhan OZTURK01" initials="AO" lastIdx="4" clrIdx="1">
    <p:extLst>
      <p:ext uri="{19B8F6BF-5375-455C-9EA6-DF929625EA0E}">
        <p15:presenceInfo xmlns:p15="http://schemas.microsoft.com/office/powerpoint/2012/main" userId="S-1-5-21-606747145-725345543-1801674531-55353" providerId="AD"/>
      </p:ext>
    </p:extLst>
  </p:cmAuthor>
  <p:cmAuthor id="4" name="Yazar" initials="A" lastIdx="66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F8"/>
    <a:srgbClr val="F2E7DD"/>
    <a:srgbClr val="E8DCD0"/>
    <a:srgbClr val="DA291C"/>
    <a:srgbClr val="800000"/>
    <a:srgbClr val="D9C6BA"/>
    <a:srgbClr val="E1CDCC"/>
    <a:srgbClr val="DC8E77"/>
    <a:srgbClr val="A37F69"/>
    <a:srgbClr val="C56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7446" autoAdjust="0"/>
  </p:normalViewPr>
  <p:slideViewPr>
    <p:cSldViewPr snapToGrid="0">
      <p:cViewPr varScale="1">
        <p:scale>
          <a:sx n="83" d="100"/>
          <a:sy n="83" d="100"/>
        </p:scale>
        <p:origin x="686" y="10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5232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r">
              <a:defRPr sz="1200"/>
            </a:lvl1pPr>
          </a:lstStyle>
          <a:p>
            <a:fld id="{690CC178-33A6-4230-9F3E-5AA43948B8A2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7" tIns="45730" rIns="91457" bIns="4573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57" tIns="45730" rIns="91457" bIns="4573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r">
              <a:defRPr sz="1200"/>
            </a:lvl1pPr>
          </a:lstStyle>
          <a:p>
            <a:fld id="{9B442DCC-CFEC-4D5E-85AF-B5136678D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90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0" y="0"/>
            <a:ext cx="12204000" cy="6866466"/>
          </a:xfrm>
          <a:prstGeom prst="rect">
            <a:avLst/>
          </a:prstGeom>
        </p:spPr>
      </p:pic>
      <p:sp>
        <p:nvSpPr>
          <p:cNvPr id="10" name="Unvan 32"/>
          <p:cNvSpPr txBox="1">
            <a:spLocks/>
          </p:cNvSpPr>
          <p:nvPr userDrawn="1"/>
        </p:nvSpPr>
        <p:spPr>
          <a:xfrm>
            <a:off x="7043067" y="6596263"/>
            <a:ext cx="4396433" cy="11052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tr-TR" sz="800" b="1" kern="1800" spc="20" baseline="0" dirty="0" smtClean="0">
                <a:solidFill>
                  <a:srgbClr val="C00000"/>
                </a:solidFill>
                <a:latin typeface="+mn-lt"/>
              </a:rPr>
              <a:t>KURUM İSMİ YAZILACAK </a:t>
            </a:r>
            <a:r>
              <a:rPr lang="tr-TR" sz="800" b="1" kern="1800" spc="2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SUNUM BAŞLIĞI YAZILACAK</a:t>
            </a:r>
            <a:endParaRPr lang="tr-TR" sz="800" b="1" kern="1800" spc="2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6" name="TextBox 6"/>
          <p:cNvSpPr txBox="1"/>
          <p:nvPr userDrawn="1"/>
        </p:nvSpPr>
        <p:spPr>
          <a:xfrm>
            <a:off x="11439649" y="6521841"/>
            <a:ext cx="739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00" b="0" dirty="0" smtClean="0">
                <a:solidFill>
                  <a:schemeClr val="bg1"/>
                </a:solidFill>
              </a:rPr>
              <a:t>{  </a:t>
            </a:r>
            <a:fld id="{260E2A6B-A809-4840-BF14-8648BC0BDF87}" type="slidenum">
              <a:rPr lang="id-ID" sz="1000" b="0" smtClean="0">
                <a:solidFill>
                  <a:schemeClr val="bg1"/>
                </a:solidFill>
              </a:rPr>
              <a:pPr algn="ctr"/>
              <a:t>‹#›</a:t>
            </a:fld>
            <a:r>
              <a:rPr lang="tr-TR" sz="1000" b="0" dirty="0" smtClean="0">
                <a:solidFill>
                  <a:schemeClr val="bg1"/>
                </a:solidFill>
              </a:rPr>
              <a:t>  }</a:t>
            </a:r>
            <a:endParaRPr lang="id-ID" sz="1000" b="0" dirty="0">
              <a:solidFill>
                <a:schemeClr val="bg1"/>
              </a:solidFill>
            </a:endParaRPr>
          </a:p>
        </p:txBody>
      </p:sp>
      <p:pic>
        <p:nvPicPr>
          <p:cNvPr id="7" name="Resim 6">
            <a:hlinkClick r:id="rId3" action="ppaction://hlinksldjump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49" y="6370707"/>
            <a:ext cx="337120" cy="337120"/>
          </a:xfrm>
          <a:prstGeom prst="rect">
            <a:avLst/>
          </a:prstGeom>
        </p:spPr>
      </p:pic>
      <p:pic>
        <p:nvPicPr>
          <p:cNvPr id="8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49" y="158619"/>
            <a:ext cx="1709901" cy="44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ddoga06\Desktop\EY_kurumsal_kimlik_2024\b_baskisal\2_diger_uygulamalar\11_power_point_sunum_formati\jpeg\turkiye_yuzyili_logo_bey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715" y="158619"/>
            <a:ext cx="1059114" cy="48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71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1624E0-2AC6-9758-9C9A-ED0D1B3C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6036D5-713E-449D-8929-65575B6F3768}" type="datetime1">
              <a:rPr lang="tr-TR" smtClean="0"/>
              <a:t>18.02.2025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7A1BE4A-5905-A944-F5FC-E2DDC227F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1E140C0-0506-ED0E-7DDF-2430B80C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55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466ACD-E76A-CA2D-2BF1-BC36523B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599C98-164E-51B9-5310-D3173CFF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22F392-DBF4-044B-7C27-0194FF9CB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E437822-7813-2665-4632-47567811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B4486-EC57-4BD7-8C6E-CBBB592BE50D}" type="datetime1">
              <a:rPr lang="tr-TR" smtClean="0"/>
              <a:t>18.02.2025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D78C10-85E0-5AB6-C3BA-05FB275A6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89FE49-F02B-C284-FB99-74BEFEE3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450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115D7-93B0-3C3E-0459-8BE6BC29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AE8B30-6E0B-E529-5A8C-C3F227580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314F7A-9A20-4ED0-D137-06848AE12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020D2B-8E5E-CFCC-8D7A-D8C2F5E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9B2C6F-7A6A-4F44-882A-42D955F9143F}" type="datetime1">
              <a:rPr lang="tr-TR" smtClean="0"/>
              <a:t>18.02.2025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42D6C1-E5FE-D7FF-CD5A-481132DD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CA2A15-5DD0-5242-9592-7436B478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67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D6549F-9B3B-62B1-2AF4-D5626280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AC90FCB-73EE-592E-90CF-4D6D3ACEF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BB661C-47C9-E359-7C59-CBE12C0B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B478A7-F4FF-4654-82C5-E312E63428DB}" type="datetime1">
              <a:rPr lang="tr-TR" smtClean="0"/>
              <a:t>18.02.2025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FD5E76-11E0-A4D2-81E9-EFFEC149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F640C3-9DB0-EF6B-B648-20F18B60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591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582AF21-F77C-F957-38D0-08EF08F64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867B5EE-9126-4330-2DEA-0AAAC0193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505A06-C498-B113-B64E-A66778D1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52797B-A557-4C3D-BA70-910C745B69B9}" type="datetime1">
              <a:rPr lang="tr-TR" smtClean="0"/>
              <a:t>18.02.2025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D47299-0A64-30AF-FE55-9A1600B6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A26F0E-215D-A71E-4B0A-369BE698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673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24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665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962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229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86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zel Düzen">
    <p:bg>
      <p:bgPr>
        <a:pattFill prst="smConfetti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ject 6"/>
          <p:cNvPicPr/>
          <p:nvPr userDrawn="1"/>
        </p:nvPicPr>
        <p:blipFill rotWithShape="1">
          <a:blip r:embed="rId2" cstate="print"/>
          <a:srcRect l="89789" t="-51269" b="-1"/>
          <a:stretch/>
        </p:blipFill>
        <p:spPr>
          <a:xfrm>
            <a:off x="11087526" y="-102112"/>
            <a:ext cx="971675" cy="656935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9" y="-28721"/>
            <a:ext cx="12239998" cy="6886721"/>
          </a:xfrm>
          <a:prstGeom prst="rect">
            <a:avLst/>
          </a:prstGeom>
        </p:spPr>
      </p:pic>
      <p:pic>
        <p:nvPicPr>
          <p:cNvPr id="2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547" y="3630196"/>
            <a:ext cx="2768906" cy="72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846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75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321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853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137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2921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696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778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537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514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76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Özel Düzen">
    <p:bg>
      <p:bgPr>
        <a:pattFill prst="smConfetti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ject 6"/>
          <p:cNvPicPr/>
          <p:nvPr userDrawn="1"/>
        </p:nvPicPr>
        <p:blipFill rotWithShape="1">
          <a:blip r:embed="rId2" cstate="print"/>
          <a:srcRect l="89789" t="-51269" b="-1"/>
          <a:stretch/>
        </p:blipFill>
        <p:spPr>
          <a:xfrm>
            <a:off x="11087526" y="-102112"/>
            <a:ext cx="971675" cy="656935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9" y="-28721"/>
            <a:ext cx="12239998" cy="6886721"/>
          </a:xfrm>
          <a:prstGeom prst="rect">
            <a:avLst/>
          </a:prstGeom>
        </p:spPr>
      </p:pic>
      <p:pic>
        <p:nvPicPr>
          <p:cNvPr id="5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547" y="3630196"/>
            <a:ext cx="2768906" cy="72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4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58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5458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7709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35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0294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9150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68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851440-0206-CF7D-3435-05D366FDF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4BF7603-1AEF-D29E-B2C8-DFF66C1BB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4F9DE9-E54C-D58C-2CA0-6A984206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79877-88CB-424D-BB23-D8B0BAE46A27}" type="datetime1">
              <a:rPr lang="tr-TR" smtClean="0"/>
              <a:t>18.02.2025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DF248D-237E-2140-618F-C773B585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5AE284-C305-EDFC-9FF1-A207CC1A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962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F7DB92-7BD6-BA85-656B-C1C1C114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4054"/>
            <a:ext cx="10515600" cy="530628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E1650F-32DB-C881-FA1F-26232343C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9482EE0-FDFD-9CCE-C5EA-6771F14D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97E54E-4561-4C6F-B009-096C1A1C2C55}" type="datetime1">
              <a:rPr lang="tr-TR" smtClean="0"/>
              <a:t>18.02.2025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6AB9BB-33FF-FDDD-89FA-B300624B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EDE194-DC59-1793-4BD5-50887EA2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725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6F1DD7-2263-386D-BD2F-4781812B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4C22BD-0387-20E8-3A9C-97CC8DA30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12815C-8DE0-FC39-A594-8E03B393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C5BA52-3AC8-43A7-93B3-75633840D4F1}" type="datetime1">
              <a:rPr lang="tr-TR" smtClean="0"/>
              <a:t>18.02.2025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D4D493-26A7-BF23-6D7E-4B334DC8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5FBE82-F4D7-B22F-3712-EA134FDF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3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277D8B-E1C6-BF31-3D46-AC332042F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12BB65-7A1D-E591-A9FC-6DE531C43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EB70B0B-1D96-AF6A-9CD0-F2BB85F79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55CBB5-957C-4E06-82FD-35F6C189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AFE6A8-4621-4964-9419-232F4F035F7B}" type="datetime1">
              <a:rPr lang="tr-TR" smtClean="0"/>
              <a:t>18.02.2025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2E1333C-8FE1-167D-333C-73F5962E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8698B6-0061-8694-22BE-B31083FF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37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E0DA7C-7C3A-990C-8F0F-46F2BE912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9B8252-BB26-C124-9819-FC59B5054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4DB6EF-5B6E-1919-D88A-93593632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87C30CF-CC2B-2DE6-EC02-691930BBD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E3A588-AA9D-1B6E-8D6C-0FB017E86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949AE2F-03E8-71A7-CA3E-1D6CAC2B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140B8-1B89-4711-B5E5-530DCF68A757}" type="datetime1">
              <a:rPr lang="tr-TR" smtClean="0"/>
              <a:t>18.02.2025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AD43FF6-BEFC-8B47-0989-00051128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6803C47-CE68-98D5-E6BD-E4C7E4C2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2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B8F27F-CFA2-504E-5274-FDD99C48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114EEA-E9D6-8EAE-74EC-1ACC95DC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4A286-1FB3-4697-B1D2-982B86BC169C}" type="datetime1">
              <a:rPr lang="tr-TR" smtClean="0"/>
              <a:t>18.02.2025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52CE739-CE33-EAE3-6561-15AA62C22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9792F15-AB8B-C07C-267A-A21815C71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62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7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98" r:id="rId3"/>
    <p:sldLayoutId id="2147483662" r:id="rId4"/>
    <p:sldLayoutId id="2147483661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5D21-3894-4AD5-99E4-9533216B8D4E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37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E09D-089E-468A-B62D-3CCEDF17FE8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56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Metin kutusu 91"/>
          <p:cNvSpPr txBox="1"/>
          <p:nvPr/>
        </p:nvSpPr>
        <p:spPr>
          <a:xfrm>
            <a:off x="787400" y="4537653"/>
            <a:ext cx="104902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4400" b="1" dirty="0" smtClean="0">
                <a:solidFill>
                  <a:schemeClr val="bg1"/>
                </a:solidFill>
              </a:rPr>
              <a:t>ÖZEL EĞİTİM VE REHBERLİK HİZMETLERİ GENEL MÜDÜRLÜĞÜ</a:t>
            </a:r>
            <a:endParaRPr lang="tr-T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1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EĞİTİM ORTAMLARI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524000"/>
            <a:ext cx="1082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BİLSEM’deki</a:t>
            </a:r>
            <a:r>
              <a:rPr lang="tr-TR" sz="3200" dirty="0"/>
              <a:t> eğitim ve öğretim ortamları bireysel eğitim ve grup eğitimine uygun, özel yetenekli öğrencilerin gelişim ve öğrenme özelliklerini destekleyici nitelikte hazırlanır. </a:t>
            </a:r>
          </a:p>
          <a:p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Eğitim ve öğretim ortamları, farklı ilgi ve yetenek alanlarını tespit etmeye, üst düzey düşünme becerilerini geliştirmeye yönelik zengin araç gereç ve materyallerle donatılır.</a:t>
            </a:r>
          </a:p>
        </p:txBody>
      </p:sp>
    </p:spTree>
    <p:extLst>
      <p:ext uri="{BB962C8B-B14F-4D97-AF65-F5344CB8AC3E}">
        <p14:creationId xmlns:p14="http://schemas.microsoft.com/office/powerpoint/2010/main" val="228508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EĞİTİM PROGRAMLARI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524000"/>
            <a:ext cx="1082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/>
              <a:t>BİLSEM’de</a:t>
            </a:r>
            <a:r>
              <a:rPr lang="tr-TR" sz="3200" dirty="0"/>
              <a:t> </a:t>
            </a:r>
            <a:r>
              <a:rPr lang="tr-TR" sz="3200" dirty="0" smtClean="0"/>
              <a:t>Millî </a:t>
            </a:r>
            <a:r>
              <a:rPr lang="tr-TR" sz="3200" dirty="0"/>
              <a:t>Eğitim Bakanlığına bağlı örgün eğitim kurumlarından farklı olarak sınıf düzeyleri değil programlar yer almaktadır.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smtClean="0"/>
              <a:t>Uyum </a:t>
            </a:r>
            <a:r>
              <a:rPr lang="tr-TR" sz="3200" dirty="0"/>
              <a:t>Programı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Destek Eğitim Programı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Bireysel Yeteneklerin Fark Ettirilmesi Programı (BYF)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Özel Yeteneklerin Geliştirilmesi Programı (ÖYG)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Proje Üretimi ve Yönetimi </a:t>
            </a:r>
            <a:r>
              <a:rPr lang="tr-TR" sz="3200" dirty="0" smtClean="0"/>
              <a:t>Programı(PÜY</a:t>
            </a:r>
            <a:r>
              <a:rPr lang="tr-TR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45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ÖĞRETMENİNİN GÖREVLERİ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231900"/>
            <a:ext cx="1082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/>
              <a:t>BİLSEM eğitim modeline ve amacına uygun olarak eğitim ve öğretim planı hazırlamak, hazırlanan planın aksayan yönlerini belirlemek ve öğretmenler kurulu toplantılarında gündeme getirmek.</a:t>
            </a:r>
          </a:p>
          <a:p>
            <a:endParaRPr lang="tr-TR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/>
              <a:t>Öğrencileri, yetenek alanlarında gösterdikleri başarılarının yanında gelişim özellikleri ile </a:t>
            </a:r>
            <a:r>
              <a:rPr lang="tr-TR" sz="2800" dirty="0" smtClean="0"/>
              <a:t>değerlendirerek rehber </a:t>
            </a:r>
            <a:r>
              <a:rPr lang="tr-TR" sz="2800" dirty="0"/>
              <a:t>öğretmen/psikolojik danışman ve veli ile işbirliği yapmak.</a:t>
            </a:r>
          </a:p>
          <a:p>
            <a:endParaRPr lang="tr-TR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 err="1"/>
              <a:t>BİLSEM’de</a:t>
            </a:r>
            <a:r>
              <a:rPr lang="tr-TR" sz="2800" dirty="0"/>
              <a:t> uygulanan programların her eğitim ve öğretim aşaması içinde ve süreç sonunda öğrencilere yönelik değerlendirmelerini yaparak r</a:t>
            </a:r>
            <a:r>
              <a:rPr lang="tr-TR" sz="2800" dirty="0" smtClean="0"/>
              <a:t>ehber </a:t>
            </a:r>
            <a:r>
              <a:rPr lang="tr-TR" sz="2800" dirty="0"/>
              <a:t>öğretmen/psikolojik danışmana </a:t>
            </a:r>
            <a:r>
              <a:rPr lang="tr-TR" sz="2800" dirty="0" smtClean="0"/>
              <a:t>bildirmek.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404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ÖĞRETMENİNİN GÖREVLERİ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231900"/>
            <a:ext cx="1082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/>
              <a:t>Danışman </a:t>
            </a:r>
            <a:r>
              <a:rPr lang="tr-TR" sz="2800" dirty="0" smtClean="0"/>
              <a:t>öğretmeni oldukları </a:t>
            </a:r>
            <a:r>
              <a:rPr lang="tr-TR" sz="2800" dirty="0"/>
              <a:t>öğrencilerin “Öğrenci Sosyal ve Kişilik Hizmetleri” kapsamında çalışma planını hazırlamak ve BİLSEM yönetimine sunmak.</a:t>
            </a:r>
          </a:p>
          <a:p>
            <a:endParaRPr lang="tr-TR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 smtClean="0"/>
              <a:t>Danışman </a:t>
            </a:r>
            <a:r>
              <a:rPr lang="tr-TR" sz="2800" dirty="0"/>
              <a:t>öğretmeni oldukları öğrencilerin velileri ve örgün eğitim kurumlarındaki öğretmenleri ile periyodik aralıklarla görüşmek ve görüşme sonuçlarını rehber öğretmen/psikolojik danışmana </a:t>
            </a:r>
            <a:r>
              <a:rPr lang="tr-TR" sz="2800" dirty="0" smtClean="0"/>
              <a:t>bildirmek</a:t>
            </a:r>
            <a:r>
              <a:rPr lang="tr-TR" sz="2800" dirty="0"/>
              <a:t>.</a:t>
            </a:r>
          </a:p>
          <a:p>
            <a:endParaRPr lang="tr-TR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/>
              <a:t>Öğretmen nöbet hizmetlerini mevzuata uygun olarak yürütmek.</a:t>
            </a:r>
          </a:p>
        </p:txBody>
      </p:sp>
    </p:spTree>
    <p:extLst>
      <p:ext uri="{BB962C8B-B14F-4D97-AF65-F5344CB8AC3E}">
        <p14:creationId xmlns:p14="http://schemas.microsoft.com/office/powerpoint/2010/main" val="22502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BİLSEM’DE PROJELER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965200"/>
            <a:ext cx="10820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A291C"/>
              </a:buClr>
              <a:buFont typeface="Wingdings" panose="05000000000000000000" pitchFamily="2" charset="2"/>
              <a:buChar char="§"/>
            </a:pPr>
            <a:r>
              <a:rPr lang="tr-TR" sz="2200" dirty="0" err="1"/>
              <a:t>BİLSEM’lerde</a:t>
            </a:r>
            <a:r>
              <a:rPr lang="tr-TR" sz="2200" dirty="0"/>
              <a:t> öğretmenler öğrencilerin proje çalışmalarına danışmanlık yapmaktadır. Bu çalışmalara örnekler</a:t>
            </a:r>
            <a:r>
              <a:rPr lang="tr-TR" sz="2200" dirty="0" smtClean="0"/>
              <a:t>:</a:t>
            </a:r>
            <a:endParaRPr lang="tr-TR" sz="2200" dirty="0"/>
          </a:p>
          <a:p>
            <a:r>
              <a:rPr lang="tr-TR" sz="2200" dirty="0"/>
              <a:t> TÜBİTAK 2204-A Lise Öğrencileri Araştırma Projeleri</a:t>
            </a:r>
          </a:p>
          <a:p>
            <a:r>
              <a:rPr lang="tr-TR" sz="2200" dirty="0"/>
              <a:t> TÜBİTAK 2204-B Ortaokul Öğrencileri Araştırma Projeleri </a:t>
            </a:r>
          </a:p>
          <a:p>
            <a:r>
              <a:rPr lang="tr-TR" sz="2200" dirty="0"/>
              <a:t> TÜBİTAK 2204-C Kutup Araştırma Projeleri </a:t>
            </a:r>
          </a:p>
          <a:p>
            <a:r>
              <a:rPr lang="tr-TR" sz="2200" dirty="0"/>
              <a:t> TÜBİTAK 4004-Doğa Eğitimi ve Bilim Okulları Destekleme Programı</a:t>
            </a:r>
          </a:p>
          <a:p>
            <a:r>
              <a:rPr lang="tr-TR" sz="2200" dirty="0"/>
              <a:t> TÜBİTAK 4005-Yenilikçi Eğitim Uygulamaları Destekleme Programı</a:t>
            </a:r>
          </a:p>
          <a:p>
            <a:r>
              <a:rPr lang="tr-TR" sz="2200" dirty="0"/>
              <a:t> TÜBİTAK 4006-Bilim Fuarları Destekleme Programı</a:t>
            </a:r>
          </a:p>
          <a:p>
            <a:r>
              <a:rPr lang="tr-TR" sz="2200" dirty="0"/>
              <a:t> TÜBİTAK 4007-TÜBİTAK Bilim Şenlikleri Destekleme Programı</a:t>
            </a:r>
          </a:p>
          <a:p>
            <a:r>
              <a:rPr lang="tr-TR" sz="2200" dirty="0"/>
              <a:t> TÜBİTAK Bilim </a:t>
            </a:r>
            <a:r>
              <a:rPr lang="tr-TR" sz="2200" dirty="0" smtClean="0"/>
              <a:t>Olimpiyatları</a:t>
            </a:r>
          </a:p>
          <a:p>
            <a:r>
              <a:rPr lang="tr-TR" sz="2200" dirty="0"/>
              <a:t> Havacılık, Uzay ve Teknoloji Festivali (TEKNOFEST)</a:t>
            </a:r>
          </a:p>
          <a:p>
            <a:r>
              <a:rPr lang="tr-TR" sz="2200" dirty="0"/>
              <a:t> </a:t>
            </a:r>
            <a:r>
              <a:rPr lang="tr-TR" sz="2200" dirty="0" err="1" smtClean="0"/>
              <a:t>eTwinnig</a:t>
            </a:r>
            <a:r>
              <a:rPr lang="tr-TR" sz="2200" dirty="0" smtClean="0"/>
              <a:t> </a:t>
            </a:r>
            <a:r>
              <a:rPr lang="tr-TR" sz="2200" dirty="0"/>
              <a:t>Projeleri </a:t>
            </a:r>
          </a:p>
          <a:p>
            <a:r>
              <a:rPr lang="tr-TR" sz="2200" dirty="0"/>
              <a:t> </a:t>
            </a:r>
            <a:r>
              <a:rPr lang="tr-TR" sz="2200" dirty="0" err="1"/>
              <a:t>Erasmus</a:t>
            </a:r>
            <a:r>
              <a:rPr lang="tr-TR" sz="2200" dirty="0"/>
              <a:t>+ Programı Projeleri </a:t>
            </a:r>
          </a:p>
          <a:p>
            <a:r>
              <a:rPr lang="tr-TR" sz="2200" dirty="0"/>
              <a:t> IPA Teknik Destek Projeleri </a:t>
            </a:r>
          </a:p>
          <a:p>
            <a:r>
              <a:rPr lang="tr-TR" sz="2200" dirty="0"/>
              <a:t> Kalkınma Ajansı Projeleri</a:t>
            </a:r>
          </a:p>
          <a:p>
            <a:r>
              <a:rPr lang="tr-TR" sz="2200" dirty="0"/>
              <a:t> Bildiri, kongre vb. Projeler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365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BİLSEM’DE YARIŞMALAR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965200"/>
            <a:ext cx="1082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 err="1"/>
              <a:t>BİLSEM’lerde</a:t>
            </a:r>
            <a:r>
              <a:rPr lang="tr-TR" sz="2800" dirty="0"/>
              <a:t> öğretmenler öğrencilerin katılacakları yarışmalarda </a:t>
            </a:r>
            <a:r>
              <a:rPr lang="tr-TR" sz="2800" dirty="0" smtClean="0"/>
              <a:t>öğrencilere </a:t>
            </a:r>
            <a:r>
              <a:rPr lang="tr-TR" sz="2800" dirty="0"/>
              <a:t>danışmanlık yapmaktadır. Bu çalışmalara örnekler</a:t>
            </a:r>
            <a:r>
              <a:rPr lang="tr-TR" sz="2800" dirty="0" smtClean="0"/>
              <a:t>:</a:t>
            </a:r>
            <a:endParaRPr lang="tr-TR" sz="2800" dirty="0"/>
          </a:p>
          <a:p>
            <a:r>
              <a:rPr lang="tr-TR" sz="2800" dirty="0"/>
              <a:t> Robot, robotik kodlama </a:t>
            </a:r>
            <a:r>
              <a:rPr lang="tr-TR" sz="2800" dirty="0" smtClean="0"/>
              <a:t>vb. </a:t>
            </a:r>
            <a:r>
              <a:rPr lang="tr-TR" sz="2800" dirty="0"/>
              <a:t>alanlarda yerel, ulusal ve uluslararası yarışmalar, </a:t>
            </a:r>
          </a:p>
          <a:p>
            <a:r>
              <a:rPr lang="tr-TR" sz="2800" dirty="0"/>
              <a:t> Şiir, hikaye, öykü, masal, kompozisyon gibi dil alanında yerel, ulusal ve uluslararası yarışmalar, </a:t>
            </a:r>
          </a:p>
          <a:p>
            <a:r>
              <a:rPr lang="tr-TR" sz="2800" dirty="0"/>
              <a:t> Koro, solo, çalgı vb. müzik alanında yerel, ulusal ve uluslararası yarışmalar, </a:t>
            </a:r>
          </a:p>
          <a:p>
            <a:r>
              <a:rPr lang="tr-TR" sz="2800" dirty="0"/>
              <a:t> Afiş, poster, sergi, resim vb. görsel sanatlar alanında yerel, ulusal ve uluslararası yarışmalar, </a:t>
            </a:r>
          </a:p>
          <a:p>
            <a:r>
              <a:rPr lang="tr-TR" sz="2800" dirty="0"/>
              <a:t> Matematik ve yabancı dil alanlarında yerel, ulusal ve uluslararası </a:t>
            </a:r>
            <a:r>
              <a:rPr lang="tr-TR" sz="2800" dirty="0" smtClean="0"/>
              <a:t>yarışmalar.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19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ÖĞRETMENİNİN ÖZLÜK HAKLARI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143000"/>
            <a:ext cx="10820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öğretmen, alan dersleri ile ilgi, istek ve yetenekleri doğrultusunda açabileceği </a:t>
            </a:r>
            <a:r>
              <a:rPr lang="tr-TR" sz="3200" dirty="0" smtClean="0"/>
              <a:t>seçmeli atölye derslerini verebilir.</a:t>
            </a:r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smtClean="0"/>
              <a:t>Öğretmenin </a:t>
            </a:r>
            <a:r>
              <a:rPr lang="tr-TR" sz="3200" dirty="0"/>
              <a:t>haftalık girebileceği ders en fazla 30 saattir.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smtClean="0"/>
              <a:t>Ders/etkinlikler, </a:t>
            </a:r>
            <a:r>
              <a:rPr lang="tr-TR" sz="3200" dirty="0"/>
              <a:t>hafta içi sabah/akşam ve hafta sonu olacak şekilde planlanır.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öğretmenlerin ek ders ve nöbet ücretleri %25 artırımlı olarak hesaplanır.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BİLSEM’lerde</a:t>
            </a:r>
            <a:r>
              <a:rPr lang="tr-TR" sz="3200" dirty="0"/>
              <a:t> yaz okulu ve kış okulu kapsamında DYK </a:t>
            </a:r>
            <a:r>
              <a:rPr lang="tr-TR" sz="3200" dirty="0" smtClean="0"/>
              <a:t>açılabilmektedir. Yıl </a:t>
            </a:r>
            <a:r>
              <a:rPr lang="tr-TR" sz="3200" dirty="0"/>
              <a:t>içerisinde ise ders bazlı DYK açılmamaktadır.</a:t>
            </a:r>
          </a:p>
        </p:txBody>
      </p:sp>
    </p:spTree>
    <p:extLst>
      <p:ext uri="{BB962C8B-B14F-4D97-AF65-F5344CB8AC3E}">
        <p14:creationId xmlns:p14="http://schemas.microsoft.com/office/powerpoint/2010/main" val="42560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/>
          <p:cNvGrpSpPr/>
          <p:nvPr userDrawn="1"/>
        </p:nvGrpSpPr>
        <p:grpSpPr>
          <a:xfrm>
            <a:off x="4674312" y="6149889"/>
            <a:ext cx="3021183" cy="369332"/>
            <a:chOff x="871957" y="6027056"/>
            <a:chExt cx="3021183" cy="369332"/>
          </a:xfrm>
        </p:grpSpPr>
        <p:pic>
          <p:nvPicPr>
            <p:cNvPr id="16" name="Resim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957" y="6027056"/>
              <a:ext cx="344425" cy="362713"/>
            </a:xfrm>
            <a:prstGeom prst="rect">
              <a:avLst/>
            </a:prstGeom>
          </p:spPr>
        </p:pic>
        <p:sp>
          <p:nvSpPr>
            <p:cNvPr id="17" name="Metin kutusu 16"/>
            <p:cNvSpPr txBox="1"/>
            <p:nvPr userDrawn="1"/>
          </p:nvSpPr>
          <p:spPr>
            <a:xfrm>
              <a:off x="1216382" y="6027056"/>
              <a:ext cx="2676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b="1" dirty="0">
                  <a:solidFill>
                    <a:srgbClr val="FFFBF8"/>
                  </a:solidFill>
                </a:rPr>
                <a:t>https://orgm.meb.gov.tr</a:t>
              </a:r>
              <a:r>
                <a:rPr lang="tr-TR" b="1" dirty="0" smtClean="0">
                  <a:solidFill>
                    <a:srgbClr val="FFFBF8"/>
                  </a:solidFill>
                </a:rPr>
                <a:t>/ </a:t>
              </a:r>
              <a:endParaRPr lang="tr-TR" sz="1800" dirty="0">
                <a:solidFill>
                  <a:srgbClr val="FFFBF8"/>
                </a:solidFill>
              </a:endParaRPr>
            </a:p>
          </p:txBody>
        </p:sp>
      </p:grpSp>
      <p:sp>
        <p:nvSpPr>
          <p:cNvPr id="18" name="Metin kutusu 17"/>
          <p:cNvSpPr txBox="1"/>
          <p:nvPr/>
        </p:nvSpPr>
        <p:spPr>
          <a:xfrm>
            <a:off x="2148674" y="4876207"/>
            <a:ext cx="789465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4400" b="1" dirty="0" smtClean="0">
                <a:solidFill>
                  <a:schemeClr val="bg1"/>
                </a:solidFill>
              </a:rPr>
              <a:t>TEŞEKKÜRLER</a:t>
            </a:r>
            <a:endParaRPr lang="tr-T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0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Metin kutusu 91"/>
          <p:cNvSpPr txBox="1"/>
          <p:nvPr/>
        </p:nvSpPr>
        <p:spPr>
          <a:xfrm>
            <a:off x="2148674" y="4660763"/>
            <a:ext cx="7894652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/>
                </a:solidFill>
              </a:rPr>
              <a:t>BİLİM VE SANAT MERKEZLERİ </a:t>
            </a:r>
          </a:p>
          <a:p>
            <a:pPr algn="ctr"/>
            <a:r>
              <a:rPr lang="tr-TR" sz="3600" b="1" dirty="0" smtClean="0">
                <a:solidFill>
                  <a:schemeClr val="bg1"/>
                </a:solidFill>
              </a:rPr>
              <a:t>GENEL TANITIM</a:t>
            </a:r>
            <a:endParaRPr lang="tr-T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7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34138" y="546050"/>
            <a:ext cx="9181207" cy="6858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BİLİM VE SANAT MERKEZİ NEDİR?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282700" y="1549401"/>
            <a:ext cx="99441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/>
              <a:t>Bilim ve s</a:t>
            </a:r>
            <a:r>
              <a:rPr lang="tr-TR" sz="3600" dirty="0" smtClean="0"/>
              <a:t>anat merkezleri </a:t>
            </a:r>
            <a:r>
              <a:rPr lang="tr-TR" sz="3600" dirty="0"/>
              <a:t>(BİLSEM), özel yetenekli öğrencilerin bireysel yeteneklerinin farkında olmalarını ve kapasitelerini geliştirerek en üst düzeyde kullanmalarını sağlamak amacıyla açılmış, proje tabanlı, bağımsız destek eğitim kurumlarıdır.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84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MEVZUAT</a:t>
            </a:r>
            <a:endParaRPr lang="tr-TR" sz="3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384300" y="1524000"/>
            <a:ext cx="98679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A291C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Bilim ve s</a:t>
            </a:r>
            <a:r>
              <a:rPr lang="tr-TR" sz="3200" dirty="0" smtClean="0"/>
              <a:t>anat merkezleri </a:t>
            </a:r>
            <a:r>
              <a:rPr lang="tr-TR" sz="3200" dirty="0"/>
              <a:t>(BİLSEM</a:t>
            </a:r>
            <a:r>
              <a:rPr lang="tr-TR" sz="3200" dirty="0" smtClean="0"/>
              <a:t>),</a:t>
            </a:r>
          </a:p>
          <a:p>
            <a:r>
              <a:rPr lang="tr-TR" sz="3200" dirty="0" smtClean="0"/>
              <a:t>Özel </a:t>
            </a:r>
            <a:r>
              <a:rPr lang="tr-TR" sz="3200" dirty="0"/>
              <a:t>Eğitim ve Rehberlik Hizmetleri Genel Müdürlüğüne </a:t>
            </a:r>
            <a:r>
              <a:rPr lang="tr-TR" sz="3200" dirty="0" smtClean="0"/>
              <a:t>bağlı destek eğitim kurumlarıdır. </a:t>
            </a:r>
            <a:endParaRPr lang="tr-TR" sz="3200" dirty="0"/>
          </a:p>
          <a:p>
            <a:endParaRPr lang="tr-TR" sz="32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Bilim ve sanat </a:t>
            </a:r>
            <a:r>
              <a:rPr lang="tr-TR" sz="3200" dirty="0" smtClean="0"/>
              <a:t>merkezlerinin </a:t>
            </a:r>
            <a:r>
              <a:rPr lang="tr-TR" sz="3200" dirty="0"/>
              <a:t>genel </a:t>
            </a:r>
            <a:r>
              <a:rPr lang="tr-TR" sz="3200" dirty="0" smtClean="0"/>
              <a:t>işleyişi, </a:t>
            </a:r>
            <a:endParaRPr lang="tr-TR" sz="3200" dirty="0"/>
          </a:p>
          <a:p>
            <a:r>
              <a:rPr lang="tr-TR" sz="3200" dirty="0"/>
              <a:t>Özel Eğitim Hizmetleri Yönetmeliği ile </a:t>
            </a:r>
            <a:r>
              <a:rPr lang="tr-TR" sz="3200" dirty="0" smtClean="0"/>
              <a:t>Bilim </a:t>
            </a:r>
            <a:r>
              <a:rPr lang="tr-TR" sz="3200" dirty="0"/>
              <a:t>ve Sanat Merkezleri Yönergesi başta olmak üzere </a:t>
            </a:r>
            <a:r>
              <a:rPr lang="tr-TR" sz="3200" dirty="0" smtClean="0"/>
              <a:t>Bakanlığımızın </a:t>
            </a:r>
            <a:r>
              <a:rPr lang="tr-TR" sz="3200" dirty="0"/>
              <a:t>ilgili mevzuat hükümlerine göre yürütülmektedir.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7819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EĞİTİM-ÖĞRETİM İLKELERİ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092200"/>
            <a:ext cx="10820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Eğitim hizmetleri özel yetenekli öğrencilerin performansları ve eğitim ihtiyaçları doğrultusunda hazırlanacak </a:t>
            </a:r>
            <a:r>
              <a:rPr lang="tr-TR" sz="3200" dirty="0" err="1"/>
              <a:t>BEP’e</a:t>
            </a:r>
            <a:r>
              <a:rPr lang="tr-TR" sz="3200" dirty="0"/>
              <a:t> göre yürütülür.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uygulanan öğretim programları, öğrencilerin devam ettikleri örgün eğitim kurumlarının programları ile bütünlük oluşturacak şekilde hazırlanır ve öğrenci merkezli olarak yürütülür.</a:t>
            </a:r>
          </a:p>
          <a:p>
            <a:pPr marL="285750" indent="-285750">
              <a:buClr>
                <a:srgbClr val="DA291C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Eğitim ve öğretim etkinliklerinde öğrencilerin üst düzey düşünme becerileri kazanmalarını sağlayacak uygulamalara yer verilir.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914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ÖĞRENCİ ADAY GÖSTERME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092200"/>
            <a:ext cx="10820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Bakanlıkça belirlenen tanılama yaşı veya sınıf seviyesi esas alınarak;</a:t>
            </a:r>
          </a:p>
          <a:p>
            <a:pPr marL="457200" indent="-457200">
              <a:buClr>
                <a:srgbClr val="DA291C"/>
              </a:buClr>
              <a:buFont typeface="Wingdings" panose="05000000000000000000" pitchFamily="2" charset="2"/>
              <a:buChar char="ü"/>
            </a:pPr>
            <a:r>
              <a:rPr lang="tr-TR" sz="3200" dirty="0" smtClean="0"/>
              <a:t>Genel Zihinsel </a:t>
            </a:r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tr-TR" sz="3200" dirty="0" smtClean="0"/>
              <a:t>Resim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tr-TR" sz="3200" dirty="0" smtClean="0"/>
              <a:t>Müzik </a:t>
            </a:r>
          </a:p>
          <a:p>
            <a:pPr>
              <a:buClr>
                <a:srgbClr val="FF0000"/>
              </a:buClr>
            </a:pPr>
            <a:r>
              <a:rPr lang="tr-TR" sz="3200" dirty="0" smtClean="0"/>
              <a:t>Yetenek alanlarında özel </a:t>
            </a:r>
            <a:r>
              <a:rPr lang="tr-TR" sz="3200" dirty="0"/>
              <a:t>yetenekli olduğu düşünülen öğrencilerin </a:t>
            </a:r>
            <a:r>
              <a:rPr lang="tr-TR" sz="3200" dirty="0" err="1"/>
              <a:t>BİLSEM’lere</a:t>
            </a:r>
            <a:r>
              <a:rPr lang="tr-TR" sz="3200" dirty="0"/>
              <a:t> aday gösterilmesi ile ilgili iş ve işlemler, Bakanlıkça yayımlanan tanılama takvimi doğrultusunda yürütülür.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943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ÖĞRENCİ TANILAMA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092200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/>
              <a:t>BİLSEM’e</a:t>
            </a:r>
            <a:r>
              <a:rPr lang="tr-TR" sz="3200" dirty="0"/>
              <a:t> okulları tarafından aday gösterilen öğrenciler; Bakanlığımızca belirlenen takvim doğrultusunda ve belirlenen ölçme araçları ile;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 Ön Değerlendirme </a:t>
            </a:r>
          </a:p>
          <a:p>
            <a:pPr marL="457200" indent="-457200">
              <a:buClr>
                <a:srgbClr val="DA291C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 Bireysel Değerlendirme u</a:t>
            </a:r>
            <a:r>
              <a:rPr lang="tr-TR" sz="3200" dirty="0" smtClean="0"/>
              <a:t>ygulamalarına </a:t>
            </a:r>
            <a:r>
              <a:rPr lang="tr-TR" sz="3200" dirty="0"/>
              <a:t>alınır. </a:t>
            </a:r>
          </a:p>
          <a:p>
            <a:r>
              <a:rPr lang="tr-TR" sz="3200" dirty="0"/>
              <a:t>  Bu tanılama aşamalarında </a:t>
            </a:r>
            <a:r>
              <a:rPr lang="tr-TR" sz="3200" dirty="0" smtClean="0"/>
              <a:t>üstün performans gösteren </a:t>
            </a:r>
            <a:r>
              <a:rPr lang="tr-TR" sz="3200" dirty="0"/>
              <a:t>öğrenciler; özel yetenekli öğrenci olarak kayıt bölgesindeki </a:t>
            </a:r>
            <a:r>
              <a:rPr lang="tr-TR" sz="3200" dirty="0" err="1"/>
              <a:t>BİLSEM’e</a:t>
            </a:r>
            <a:r>
              <a:rPr lang="tr-TR" sz="3200" dirty="0"/>
              <a:t> kayıt olur.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168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EĞİTİM ETKİNLİKLERİ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524000"/>
            <a:ext cx="1082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gerçekleştirilecek eğitim ve öğretim etkinlikleri öğrencinin örgün eğitim gördüğü saatler dışında hafta içi ve/veya hafta sonu olacak şekilde planlanır.</a:t>
            </a:r>
          </a:p>
          <a:p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özgün </a:t>
            </a:r>
            <a:r>
              <a:rPr lang="tr-TR" sz="3200" dirty="0" smtClean="0"/>
              <a:t>ürünlerin geliştirilmesi, </a:t>
            </a:r>
            <a:r>
              <a:rPr lang="tr-TR" sz="3200" dirty="0"/>
              <a:t>proje ve üretimlerin gerçekleşmesi için öğrencilerin yeteneklerine uygun proje tabanlı, disiplinler arası, zenginleştirilmiş, farklılaştırılmış eğitim programı uygulanır ve eğitim etkinlikleri düzenlenir.</a:t>
            </a:r>
          </a:p>
        </p:txBody>
      </p:sp>
    </p:spTree>
    <p:extLst>
      <p:ext uri="{BB962C8B-B14F-4D97-AF65-F5344CB8AC3E}">
        <p14:creationId xmlns:p14="http://schemas.microsoft.com/office/powerpoint/2010/main" val="26651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 smtClean="0"/>
              <a:t>BİLSEM EĞİTİM ETKİNLİKLERİ</a:t>
            </a:r>
            <a:endParaRPr lang="tr-TR" sz="3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87400" y="1524000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 err="1"/>
              <a:t>BİLSEM’de</a:t>
            </a:r>
            <a:r>
              <a:rPr lang="tr-TR" sz="3200" dirty="0"/>
              <a:t> eğitim ve öğretim hizmetleri bireysel ve/veya grup eğitimi şeklinde yürütülür.</a:t>
            </a:r>
          </a:p>
          <a:p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Eğitim ve öğretim etkinlikleri eğitim ve öğretim yılı içerisinde Bakanlıkça hazırlanan ortak yıllık çalışma takvimine göre yürütülür. </a:t>
            </a:r>
          </a:p>
          <a:p>
            <a:endParaRPr lang="tr-TR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sz="3200" dirty="0"/>
              <a:t>Ayrıca ara tatil, yarıyıl ve yaz tatillerinde yaz okulu, kış okulu ve öğrenci kampları düzenlenebilir.</a:t>
            </a:r>
          </a:p>
        </p:txBody>
      </p:sp>
    </p:spTree>
    <p:extLst>
      <p:ext uri="{BB962C8B-B14F-4D97-AF65-F5344CB8AC3E}">
        <p14:creationId xmlns:p14="http://schemas.microsoft.com/office/powerpoint/2010/main" val="3801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Özel 1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4167</TotalTime>
  <Words>846</Words>
  <Application>Microsoft Office PowerPoint</Application>
  <PresentationFormat>Geniş ekran</PresentationFormat>
  <Paragraphs>98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Teması</vt:lpstr>
      <vt:lpstr>1_Özel Tasarım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 SERCAN ALBAYRAK</dc:creator>
  <cp:lastModifiedBy>Progressive</cp:lastModifiedBy>
  <cp:revision>413</cp:revision>
  <cp:lastPrinted>2023-08-01T15:43:42Z</cp:lastPrinted>
  <dcterms:created xsi:type="dcterms:W3CDTF">2023-06-22T09:30:24Z</dcterms:created>
  <dcterms:modified xsi:type="dcterms:W3CDTF">2025-02-18T12:23:53Z</dcterms:modified>
</cp:coreProperties>
</file>